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57" r:id="rId5"/>
    <p:sldId id="266" r:id="rId6"/>
    <p:sldId id="261" r:id="rId7"/>
    <p:sldId id="265" r:id="rId8"/>
    <p:sldId id="258" r:id="rId9"/>
    <p:sldId id="262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17" autoAdjust="0"/>
    <p:restoredTop sz="98841" autoAdjust="0"/>
  </p:normalViewPr>
  <p:slideViewPr>
    <p:cSldViewPr snapToGrid="0">
      <p:cViewPr varScale="1">
        <p:scale>
          <a:sx n="90" d="100"/>
          <a:sy n="90" d="100"/>
        </p:scale>
        <p:origin x="-5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2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666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32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8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9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75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3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2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Результаты</a:t>
            </a:r>
            <a:r>
              <a:rPr lang="ru-RU" sz="3600" b="1" baseline="0" dirty="0" smtClean="0"/>
              <a:t> решения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3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  <p:sldLayoutId id="214748365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4420" y="182563"/>
            <a:ext cx="10672256" cy="647754"/>
          </a:xfrm>
        </p:spPr>
        <p:txBody>
          <a:bodyPr/>
          <a:lstStyle/>
          <a:p>
            <a:r>
              <a:rPr lang="ru-RU" sz="1600" dirty="0" smtClean="0"/>
              <a:t>Управление образования администрации </a:t>
            </a:r>
            <a:r>
              <a:rPr lang="ru-RU" sz="1600" dirty="0" err="1" smtClean="0"/>
              <a:t>Гурьевского</a:t>
            </a:r>
            <a:r>
              <a:rPr lang="ru-RU" sz="1600" dirty="0" smtClean="0"/>
              <a:t> муниципального округа</a:t>
            </a:r>
          </a:p>
          <a:p>
            <a:r>
              <a:rPr lang="ru-RU" sz="1600" dirty="0" smtClean="0"/>
              <a:t>муниципальное казенное общеобразовательное учреждение «Общеобразовательная школа-интернат № 6»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4625" y="914400"/>
            <a:ext cx="5511800" cy="48347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Руководитель: </a:t>
            </a:r>
            <a:r>
              <a:rPr lang="ru-RU" sz="1600" dirty="0" err="1" smtClean="0"/>
              <a:t>Хахалина</a:t>
            </a:r>
            <a:r>
              <a:rPr lang="ru-RU" sz="1600" dirty="0" smtClean="0"/>
              <a:t> Нина Александровна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97013" y="1712452"/>
            <a:ext cx="8908228" cy="1528762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осознанного </a:t>
            </a:r>
            <a:r>
              <a:rPr lang="ru-RU" dirty="0" err="1" smtClean="0"/>
              <a:t>родительства</a:t>
            </a:r>
            <a:r>
              <a:rPr lang="ru-RU" dirty="0" smtClean="0"/>
              <a:t> у семей, воспитывающих детей с ОВЗ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Формирование осознанного </a:t>
            </a:r>
            <a:r>
              <a:rPr lang="ru-RU" dirty="0" err="1" smtClean="0"/>
              <a:t>родительства</a:t>
            </a:r>
            <a:r>
              <a:rPr lang="ru-RU" dirty="0" smtClean="0"/>
              <a:t> у семей, </a:t>
            </a:r>
            <a:r>
              <a:rPr lang="ru-RU" dirty="0" err="1" smtClean="0"/>
              <a:t>воспитывыющих</a:t>
            </a:r>
            <a:r>
              <a:rPr lang="ru-RU" dirty="0" smtClean="0"/>
              <a:t> детей с ОВЗ, в условиях комплексного психолого-педагогического сопровождения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Этап: аналитико-диагностический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75944" y="1492468"/>
            <a:ext cx="9063357" cy="966953"/>
          </a:xfrm>
        </p:spPr>
        <p:txBody>
          <a:bodyPr/>
          <a:lstStyle/>
          <a:p>
            <a:r>
              <a:rPr lang="ru-RU" dirty="0" smtClean="0"/>
              <a:t>Изучение теории и практического  опыта работы по формированию осознанного </a:t>
            </a:r>
            <a:r>
              <a:rPr lang="ru-RU" dirty="0" err="1" smtClean="0"/>
              <a:t>родительства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7" y="3536950"/>
            <a:ext cx="11809413" cy="316388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Проведено анкетирование педагогов школы с целью выявления педагогических компетенций в инновационной деятельности.</a:t>
            </a:r>
          </a:p>
          <a:p>
            <a:r>
              <a:rPr lang="ru-RU" sz="1600" b="1" dirty="0" smtClean="0"/>
              <a:t>Осуществляется научно-методическое  сопровождение инновационной деятельности (рекомендован список литературы для изучения, перечень тем для самообразования, подготовлен пакет электронных методических материалов).</a:t>
            </a:r>
          </a:p>
          <a:p>
            <a:r>
              <a:rPr lang="ru-RU" sz="1600" b="1" dirty="0" smtClean="0"/>
              <a:t>Проведен тематический методический совет «Взаимодействие семьи и школы в вопросах оказания коррекционной помощи  детям с ОВЗ».</a:t>
            </a:r>
          </a:p>
          <a:p>
            <a:r>
              <a:rPr lang="ru-RU" sz="1600" b="1" dirty="0" smtClean="0"/>
              <a:t>Проведен педагогический совет «Организация системы комплексной помощи родителям в формировании оптимального стиля семейного воспитания ребенка с ОВЗ»</a:t>
            </a:r>
          </a:p>
          <a:p>
            <a:r>
              <a:rPr lang="ru-RU" sz="1600" b="1" dirty="0" smtClean="0"/>
              <a:t>Переориентирована работа методических объединений, творческих групп на тематику инновационной площадки.</a:t>
            </a:r>
          </a:p>
          <a:p>
            <a:r>
              <a:rPr lang="ru-RU" sz="1600" b="1" dirty="0" smtClean="0"/>
              <a:t>Осуществляется накопление методических материалов в рамках самообразования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295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Этап: аналитико-диагностический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Подбор диагностических методик,  изучение когнитивной, эмоциональной и поведенческой составляющих структурных компонентов осознанного </a:t>
            </a:r>
            <a:r>
              <a:rPr lang="ru-RU" dirty="0" err="1" smtClean="0"/>
              <a:t>родительства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7" y="3536950"/>
            <a:ext cx="10834761" cy="316388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Сформирован пакет диагностических материалов.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Проведены диагностические исследования с родителями.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Оформлены результаты диагностики.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Составлена информационно-аналитическая справка по результатам диагностики и доведена до сведения педагогов на педагогическом совете.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Осуществляется сотрудничество с ГОО "Кузбасский РЦППМС" </a:t>
            </a:r>
            <a:r>
              <a:rPr lang="ru-RU" dirty="0" err="1" smtClean="0"/>
              <a:t>Гурьевского</a:t>
            </a:r>
            <a:r>
              <a:rPr lang="ru-RU" dirty="0" smtClean="0"/>
              <a:t> муниципального округа по вопросам диагностики.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Этап: аналитико-диагностический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828799" y="1654261"/>
            <a:ext cx="9739423" cy="1130503"/>
          </a:xfrm>
        </p:spPr>
        <p:txBody>
          <a:bodyPr>
            <a:normAutofit fontScale="32500" lnSpcReduction="20000"/>
          </a:bodyPr>
          <a:lstStyle/>
          <a:p>
            <a:r>
              <a:rPr lang="ru-RU" sz="7000" b="1" dirty="0" smtClean="0"/>
              <a:t>Анализ проблем психолого-педагогического сопровождения родителей, воспитывающих ребенка с ОВЗ.</a:t>
            </a:r>
          </a:p>
          <a:p>
            <a:r>
              <a:rPr lang="ru-RU" sz="5900" dirty="0" smtClean="0"/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11291961" cy="3163888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Проведено анкетирование педагогов школы с целью выявления уровня компетенций в вопросе формирования осознанного </a:t>
            </a:r>
            <a:r>
              <a:rPr lang="ru-RU" dirty="0" err="1" smtClean="0"/>
              <a:t>родительства</a:t>
            </a:r>
            <a:r>
              <a:rPr lang="ru-RU" dirty="0" smtClean="0"/>
              <a:t>, определения практических затруднений в организации взаимодействия с </a:t>
            </a:r>
            <a:r>
              <a:rPr lang="ru-RU" dirty="0" smtClean="0"/>
              <a:t>родителями.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Проанализированы основные затруднения педагогов, </a:t>
            </a:r>
            <a:r>
              <a:rPr lang="ru-RU" dirty="0" smtClean="0"/>
              <a:t>составлены планы просветительской деятельности </a:t>
            </a:r>
            <a:r>
              <a:rPr lang="ru-RU" dirty="0" smtClean="0"/>
              <a:t>на методических объединениях и в рабочих группах.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Дополнительно выделено 0,5 ставки педагога-психолога на обеспечение сопровождения педагогов и родителей в инновационной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Этап: аналитико-диагностический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Анализ межличностных отношений в семьях на предмет психологического климата, наличия деструктивных переживаний. Выявление проблем, общих интересов и потребностей родителей.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11206900" cy="3163888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Дополнительно проведены опросы педагогов, беседы с детьми, изучена документация и диагностика социального педагога. Выявлены общие проблемы родителей.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Спланирована индивидуальная работа педагога-психолога с родителями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Объединение </a:t>
            </a:r>
            <a:r>
              <a:rPr lang="ru-RU" dirty="0" smtClean="0"/>
              <a:t>родителей в группы по </a:t>
            </a:r>
            <a:r>
              <a:rPr lang="ru-RU" dirty="0" smtClean="0"/>
              <a:t>интересам.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Организована </a:t>
            </a:r>
            <a:r>
              <a:rPr lang="ru-RU" dirty="0" smtClean="0"/>
              <a:t>работа по формированию педагогической культуры родителей, </a:t>
            </a:r>
            <a:r>
              <a:rPr lang="ru-RU" dirty="0" smtClean="0"/>
              <a:t>(</a:t>
            </a:r>
            <a:r>
              <a:rPr lang="ru-RU" dirty="0" smtClean="0"/>
              <a:t>индивидуальные и групповые </a:t>
            </a:r>
            <a:r>
              <a:rPr lang="ru-RU" dirty="0" smtClean="0"/>
              <a:t>консультации, </a:t>
            </a:r>
            <a:r>
              <a:rPr lang="ru-RU" dirty="0" err="1" smtClean="0"/>
              <a:t>онлайн-газеты</a:t>
            </a:r>
            <a:r>
              <a:rPr lang="ru-RU" dirty="0" smtClean="0"/>
              <a:t>, тематические родительские собрания, </a:t>
            </a:r>
            <a:r>
              <a:rPr lang="ru-RU" dirty="0" smtClean="0"/>
              <a:t>мастер-классы, знакомство со способами получения информации, рекомендации по составлению индивидуального маршрута самообразования).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Этап: </a:t>
            </a:r>
            <a:r>
              <a:rPr lang="ru-RU" dirty="0" err="1" smtClean="0"/>
              <a:t>организационно-деятельностный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82587" y="4596938"/>
            <a:ext cx="11089943" cy="2103900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помогающих (обучающих)  групп внутри родительского сообщества.</a:t>
            </a:r>
          </a:p>
          <a:p>
            <a:r>
              <a:rPr lang="ru-RU" dirty="0" smtClean="0"/>
              <a:t>Неформальное объединение родителей для решения конкретной </a:t>
            </a:r>
            <a:r>
              <a:rPr lang="ru-RU" dirty="0" smtClean="0"/>
              <a:t>задачи.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10964966" cy="1966152"/>
          </a:xfrm>
        </p:spPr>
        <p:txBody>
          <a:bodyPr/>
          <a:lstStyle/>
          <a:p>
            <a:r>
              <a:rPr lang="ru-RU" dirty="0" err="1" smtClean="0"/>
              <a:t>Разноплановость</a:t>
            </a:r>
            <a:r>
              <a:rPr lang="ru-RU" dirty="0" smtClean="0"/>
              <a:t> состава родителей.</a:t>
            </a:r>
          </a:p>
          <a:p>
            <a:r>
              <a:rPr lang="ru-RU" dirty="0" smtClean="0"/>
              <a:t>Невозможность охватить весь обширный спектр когнитивных, эмоциональных, поведенческих проблем родителей силами педагогического коллектива.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80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Этап: </a:t>
            </a:r>
            <a:r>
              <a:rPr lang="ru-RU" dirty="0" err="1" smtClean="0"/>
              <a:t>организационно-деятельностный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82587" y="4596938"/>
            <a:ext cx="11000115" cy="21039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1.Организация индивидуального психолого-педагогического сопровождения.</a:t>
            </a:r>
          </a:p>
          <a:p>
            <a:r>
              <a:rPr lang="ru-RU" dirty="0" smtClean="0"/>
              <a:t>2.Тематические родительские собрания, ориентированные на поиск новых форм взаимодействия (творческие мастерские, </a:t>
            </a:r>
            <a:r>
              <a:rPr lang="ru-RU" dirty="0" smtClean="0"/>
              <a:t>совместная проектная деятельность с детьми, </a:t>
            </a:r>
            <a:r>
              <a:rPr lang="ru-RU" dirty="0" smtClean="0"/>
              <a:t>мини-викторины и т.д.).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10895012" cy="1399731"/>
          </a:xfrm>
        </p:spPr>
        <p:txBody>
          <a:bodyPr/>
          <a:lstStyle/>
          <a:p>
            <a:r>
              <a:rPr lang="ru-RU" dirty="0" smtClean="0"/>
              <a:t>Низкая активность родителей.</a:t>
            </a:r>
          </a:p>
          <a:p>
            <a:r>
              <a:rPr lang="ru-RU" dirty="0" smtClean="0"/>
              <a:t>Отсутствие мотивации к активному взаимодействию.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Этап: </a:t>
            </a:r>
            <a:r>
              <a:rPr lang="ru-RU" dirty="0" err="1" smtClean="0"/>
              <a:t>организационно-деятельностный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82587" y="4596938"/>
            <a:ext cx="11204809" cy="21039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Разработка программы подготовки подростков к осознанному </a:t>
            </a:r>
            <a:r>
              <a:rPr lang="ru-RU" dirty="0" err="1" smtClean="0"/>
              <a:t>родительству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Наше предположение: реализация программы  будет способствовать формированию у старшеклассников правильных ценностных ориентаций, позиций и установок относительно своего будущего; пониманию ответственности за семью, за детей; готовности осваивать определенные формы поведения.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10590212" cy="1296543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Проблема </a:t>
            </a:r>
            <a:r>
              <a:rPr lang="ru-RU" dirty="0" err="1" smtClean="0"/>
              <a:t>девиантного</a:t>
            </a:r>
            <a:r>
              <a:rPr lang="ru-RU" dirty="0" smtClean="0"/>
              <a:t> материнства и отцовства среди подростков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521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Сине - красный</vt:lpstr>
      <vt:lpstr>Сине - красный (светлый)</vt:lpstr>
      <vt:lpstr>Красно - Синий (Светлый)</vt:lpstr>
      <vt:lpstr>Слайд 1</vt:lpstr>
      <vt:lpstr>Этап: аналитико-диагностический  </vt:lpstr>
      <vt:lpstr>Этап: аналитико-диагностический</vt:lpstr>
      <vt:lpstr>Этап: аналитико-диагностический</vt:lpstr>
      <vt:lpstr>Этап: аналитико-диагностический</vt:lpstr>
      <vt:lpstr>Этап: организационно-деятельностный</vt:lpstr>
      <vt:lpstr>Этап: организационно-деятельностный</vt:lpstr>
      <vt:lpstr>Этап: организационно-деятельностный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Пользователь</cp:lastModifiedBy>
  <cp:revision>152</cp:revision>
  <dcterms:created xsi:type="dcterms:W3CDTF">2020-11-16T02:28:04Z</dcterms:created>
  <dcterms:modified xsi:type="dcterms:W3CDTF">2021-10-06T10:11:51Z</dcterms:modified>
</cp:coreProperties>
</file>